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0" r:id="rId9"/>
    <p:sldId id="268" r:id="rId10"/>
    <p:sldId id="269" r:id="rId11"/>
    <p:sldId id="270" r:id="rId12"/>
    <p:sldId id="271" r:id="rId13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595" autoAdjust="0"/>
  </p:normalViewPr>
  <p:slideViewPr>
    <p:cSldViewPr>
      <p:cViewPr varScale="1">
        <p:scale>
          <a:sx n="86" d="100"/>
          <a:sy n="86" d="100"/>
        </p:scale>
        <p:origin x="1354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A8335852-17DD-4A29-BB1E-79B5AB96151B}" type="datetimeFigureOut">
              <a:rPr lang="es-ES"/>
              <a:pPr>
                <a:defRPr/>
              </a:pPr>
              <a:t>16/05/2021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E56D939-D66D-4864-98E0-6ED1ED4084E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96414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/>
          </a:p>
        </p:txBody>
      </p:sp>
      <p:sp>
        <p:nvSpPr>
          <p:cNvPr id="16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9FAEDA1-431D-4863-99C9-9312D0BF7A64}" type="slidenum">
              <a:rPr lang="es-E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7670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/>
          </a:p>
        </p:txBody>
      </p:sp>
      <p:sp>
        <p:nvSpPr>
          <p:cNvPr id="17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9BF1F7B-2795-44C3-9D3D-2C6E88B2BCEB}" type="slidenum">
              <a:rPr lang="es-E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96793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/>
          </a:p>
        </p:txBody>
      </p:sp>
      <p:sp>
        <p:nvSpPr>
          <p:cNvPr id="18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6C12A9A-8649-46E4-A3E8-F2A4B2E96754}" type="slidenum">
              <a:rPr lang="es-E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487496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/>
          </a:p>
        </p:txBody>
      </p:sp>
      <p:sp>
        <p:nvSpPr>
          <p:cNvPr id="19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8092B62-61C3-473B-978A-C50B9D9A4459}" type="slidenum">
              <a:rPr lang="es-E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012834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/>
          </a:p>
        </p:txBody>
      </p:sp>
      <p:sp>
        <p:nvSpPr>
          <p:cNvPr id="19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8092B62-61C3-473B-978A-C50B9D9A4459}" type="slidenum">
              <a:rPr lang="es-E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099290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/>
          </a:p>
        </p:txBody>
      </p:sp>
      <p:sp>
        <p:nvSpPr>
          <p:cNvPr id="19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8092B62-61C3-473B-978A-C50B9D9A4459}" type="slidenum">
              <a:rPr lang="es-E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680537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/>
          </a:p>
        </p:txBody>
      </p:sp>
      <p:sp>
        <p:nvSpPr>
          <p:cNvPr id="19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8092B62-61C3-473B-978A-C50B9D9A4459}" type="slidenum">
              <a:rPr lang="es-E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454371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/>
          </a:p>
        </p:txBody>
      </p:sp>
      <p:sp>
        <p:nvSpPr>
          <p:cNvPr id="19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8092B62-61C3-473B-978A-C50B9D9A4459}" type="slidenum">
              <a:rPr lang="es-E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48076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/>
          </a:p>
        </p:txBody>
      </p:sp>
      <p:sp>
        <p:nvSpPr>
          <p:cNvPr id="19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8092B62-61C3-473B-978A-C50B9D9A4459}" type="slidenum">
              <a:rPr lang="es-E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02912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/>
          </a:p>
        </p:txBody>
      </p:sp>
      <p:sp>
        <p:nvSpPr>
          <p:cNvPr id="19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8092B62-61C3-473B-978A-C50B9D9A4459}" type="slidenum">
              <a:rPr lang="es-E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26547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/>
          </a:p>
        </p:txBody>
      </p:sp>
      <p:sp>
        <p:nvSpPr>
          <p:cNvPr id="19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8092B62-61C3-473B-978A-C50B9D9A4459}" type="slidenum">
              <a:rPr lang="es-E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5351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onector recto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28 Título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5" name="1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0CF91E-43C8-4A93-87D6-32681CB072EE}" type="datetime1">
              <a:rPr lang="es-ES"/>
              <a:pPr>
                <a:defRPr/>
              </a:pPr>
              <a:t>16/05/2021</a:t>
            </a:fld>
            <a:endParaRPr lang="es-ES"/>
          </a:p>
        </p:txBody>
      </p:sp>
      <p:sp>
        <p:nvSpPr>
          <p:cNvPr id="6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/>
              <a:t>GEOLOGÍA II - Tutor: Emilio Fernández Vicioso - UNED Mérida</a:t>
            </a:r>
          </a:p>
        </p:txBody>
      </p:sp>
      <p:sp>
        <p:nvSpPr>
          <p:cNvPr id="7" name="1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9B137C-3CD9-4AFA-900E-62EED88615C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27" name="26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4BFB81-F2DA-4430-ADA6-932393C7873B}" type="datetime1">
              <a:rPr lang="es-ES"/>
              <a:pPr>
                <a:defRPr/>
              </a:pPr>
              <a:t>16/05/2021</a:t>
            </a:fld>
            <a:endParaRPr lang="es-ES"/>
          </a:p>
        </p:txBody>
      </p:sp>
      <p:sp>
        <p:nvSpPr>
          <p:cNvPr id="5" name="18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/>
              <a:t>GEOLOGÍA II - Tutor: Emilio Fernández Vicioso - UNED Mérida</a:t>
            </a:r>
          </a:p>
        </p:txBody>
      </p:sp>
      <p:sp>
        <p:nvSpPr>
          <p:cNvPr id="6" name="1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C229AB-9EA8-41E3-80C1-90BA1F910CE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onector recto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5 Marcador de texto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5" name="18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6718BC-BBEE-4E71-BCE5-04ACCD3DEBDE}" type="datetime1">
              <a:rPr lang="es-ES"/>
              <a:pPr>
                <a:defRPr/>
              </a:pPr>
              <a:t>16/05/2021</a:t>
            </a:fld>
            <a:endParaRPr lang="es-ES"/>
          </a:p>
        </p:txBody>
      </p:sp>
      <p:sp>
        <p:nvSpPr>
          <p:cNvPr id="7" name="1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/>
              <a:t>GEOLOGÍA II - Tutor: Emilio Fernández Vicioso - UNED Mérida</a:t>
            </a:r>
          </a:p>
        </p:txBody>
      </p:sp>
      <p:sp>
        <p:nvSpPr>
          <p:cNvPr id="9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4C7DD3-4FD2-443A-838C-D4898ADAF2E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9 Título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10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37A403-D2B2-4581-B71D-0FF58BDFAAA0}" type="datetime1">
              <a:rPr lang="es-ES"/>
              <a:pPr>
                <a:defRPr/>
              </a:pPr>
              <a:t>16/05/2021</a:t>
            </a:fld>
            <a:endParaRPr lang="es-ES"/>
          </a:p>
        </p:txBody>
      </p:sp>
      <p:sp>
        <p:nvSpPr>
          <p:cNvPr id="6" name="2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/>
              <a:t>GEOLOGÍA II - Tutor: Emilio Fernández Vicioso - UNED Mérida</a:t>
            </a:r>
          </a:p>
        </p:txBody>
      </p:sp>
      <p:sp>
        <p:nvSpPr>
          <p:cNvPr id="7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61D364-11C2-400E-97F9-4C7031B67E1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28 Título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5" name="24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28" name="27 Marcador de contenido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8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88E22D-0122-4DF8-9DF9-32F20261421F}" type="datetime1">
              <a:rPr lang="es-ES"/>
              <a:pPr>
                <a:defRPr/>
              </a:pPr>
              <a:t>16/05/2021</a:t>
            </a:fld>
            <a:endParaRPr lang="es-ES"/>
          </a:p>
        </p:txBody>
      </p:sp>
      <p:sp>
        <p:nvSpPr>
          <p:cNvPr id="9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/>
              <a:t>GEOLOGÍA II - Tutor: Emilio Fernández Vicioso - UNED Mérida</a:t>
            </a:r>
          </a:p>
        </p:txBody>
      </p:sp>
      <p:sp>
        <p:nvSpPr>
          <p:cNvPr id="10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079848-E52B-48D6-AC91-09801B0D6FA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29 Título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10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5EA94A-40C6-480C-9577-3DF19DCFCAF4}" type="datetime1">
              <a:rPr lang="es-ES"/>
              <a:pPr>
                <a:defRPr/>
              </a:pPr>
              <a:t>16/05/2021</a:t>
            </a:fld>
            <a:endParaRPr lang="es-ES"/>
          </a:p>
        </p:txBody>
      </p:sp>
      <p:sp>
        <p:nvSpPr>
          <p:cNvPr id="4" name="2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/>
              <a:t>GEOLOGÍA II - Tutor: Emilio Fernández Vicioso - UNED Mérida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EAE165-385E-45C4-A900-D1B33503334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5A63B3-5AE3-426B-B747-40414458F79B}" type="datetime1">
              <a:rPr lang="es-ES"/>
              <a:pPr>
                <a:defRPr/>
              </a:pPr>
              <a:t>16/05/2021</a:t>
            </a:fld>
            <a:endParaRPr lang="es-ES"/>
          </a:p>
        </p:txBody>
      </p:sp>
      <p:sp>
        <p:nvSpPr>
          <p:cNvPr id="3" name="2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/>
              <a:t>GEOLOGÍA II - Tutor: Emilio Fernández Vicioso - UNED Mérida</a:t>
            </a:r>
          </a:p>
        </p:txBody>
      </p:sp>
      <p:sp>
        <p:nvSpPr>
          <p:cNvPr id="4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21FA78-B9DE-46C6-AC1D-6C69A3C9CF9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onector recto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11 Título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9A5FE-4D11-4FDA-BCDC-38E124D06372}" type="datetime1">
              <a:rPr lang="es-ES"/>
              <a:pPr>
                <a:defRPr/>
              </a:pPr>
              <a:t>16/05/2021</a:t>
            </a:fld>
            <a:endParaRPr lang="es-ES"/>
          </a:p>
        </p:txBody>
      </p:sp>
      <p:sp>
        <p:nvSpPr>
          <p:cNvPr id="7" name="2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/>
              <a:t>GEOLOGÍA II - Tutor: Emilio Fernández Vicioso - UNED Mérida</a:t>
            </a:r>
          </a:p>
        </p:txBody>
      </p:sp>
      <p:sp>
        <p:nvSpPr>
          <p:cNvPr id="8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9CCD42-2001-43F4-8D38-93A137CFB75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Marcador de posición de imagen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s-ES" noProof="0"/>
              <a:t>Haga clic en el icono para agregar una imagen</a:t>
            </a:r>
            <a:endParaRPr lang="en-US" noProof="0" dirty="0"/>
          </a:p>
        </p:txBody>
      </p:sp>
      <p:sp>
        <p:nvSpPr>
          <p:cNvPr id="17" name="16 Título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8DD549-9BA5-4FD0-8B2A-48DE978D15CC}" type="datetime1">
              <a:rPr lang="es-ES"/>
              <a:pPr>
                <a:defRPr/>
              </a:pPr>
              <a:t>16/05/2021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/>
              <a:t>GEOLOGÍA II - Tutor: Emilio Fernández Vicioso - UNED Mérida</a:t>
            </a:r>
          </a:p>
        </p:txBody>
      </p:sp>
      <p:sp>
        <p:nvSpPr>
          <p:cNvPr id="7" name="3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7DEA88-0E90-406E-9F1C-23C5030611A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10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270989-ADB1-48CA-A423-204102E6D21D}" type="datetime1">
              <a:rPr lang="es-ES"/>
              <a:pPr>
                <a:defRPr/>
              </a:pPr>
              <a:t>16/05/2021</a:t>
            </a:fld>
            <a:endParaRPr lang="es-ES"/>
          </a:p>
        </p:txBody>
      </p:sp>
      <p:sp>
        <p:nvSpPr>
          <p:cNvPr id="5" name="2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/>
              <a:t>GEOLOGÍA II - Tutor: Emilio Fernández Vicioso - UNED Mérida</a:t>
            </a:r>
          </a:p>
        </p:txBody>
      </p:sp>
      <p:sp>
        <p:nvSpPr>
          <p:cNvPr id="6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5AF291-A448-4B7C-BF6D-F5CE66184EB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42B562-21C0-4CE0-9B83-E81DE0483BAD}" type="datetime1">
              <a:rPr lang="es-ES"/>
              <a:pPr>
                <a:defRPr/>
              </a:pPr>
              <a:t>16/05/2021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/>
              <a:t>GEOLOGÍA II - Tutor: Emilio Fernández Vicioso - UNED Mérida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29503B-89F6-4769-B311-29A246A41F1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9" name="7 Marcador de texto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1" name="10 Marcador de fecha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BC62709-203C-4F4D-A2A5-9B44C549A0AD}" type="datetime1">
              <a:rPr lang="es-ES"/>
              <a:pPr>
                <a:defRPr/>
              </a:pPr>
              <a:t>16/05/2021</a:t>
            </a:fld>
            <a:endParaRPr lang="es-ES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s-ES" dirty="0"/>
              <a:t>GEOLOGÍA II - Tutor: Emilio Fernández Vicioso - UNED Mérida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9E508B4-3150-4A5D-8DD3-B3F1D9C26A9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10" name="9 Marcador de título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04" r:id="rId4"/>
    <p:sldLayoutId id="2147483710" r:id="rId5"/>
    <p:sldLayoutId id="2147483705" r:id="rId6"/>
    <p:sldLayoutId id="2147483711" r:id="rId7"/>
    <p:sldLayoutId id="2147483712" r:id="rId8"/>
    <p:sldLayoutId id="2147483713" r:id="rId9"/>
    <p:sldLayoutId id="2147483706" r:id="rId10"/>
    <p:sldLayoutId id="2147483714" r:id="rId11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6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11610" r="11610"/>
          <a:stretch>
            <a:fillRect/>
          </a:stretch>
        </p:blipFill>
        <p:spPr>
          <a:noFill/>
          <a:ln w="9525">
            <a:noFill/>
          </a:ln>
        </p:spPr>
      </p:pic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dirty="0"/>
              <a:t>INTERPRETACIÓN DE MAPAS TOPOGRÁFICOS Y GEOLÓGICOS</a:t>
            </a:r>
            <a:endParaRPr lang="es-ES" dirty="0"/>
          </a:p>
        </p:txBody>
      </p:sp>
      <p:sp>
        <p:nvSpPr>
          <p:cNvPr id="10244" name="5 Marcador de texto"/>
          <p:cNvSpPr>
            <a:spLocks noGrp="1"/>
          </p:cNvSpPr>
          <p:nvPr>
            <p:ph type="body" sz="half" idx="2"/>
          </p:nvPr>
        </p:nvSpPr>
        <p:spPr>
          <a:xfrm>
            <a:off x="381000" y="5532438"/>
            <a:ext cx="5867400" cy="768350"/>
          </a:xfrm>
        </p:spPr>
        <p:txBody>
          <a:bodyPr/>
          <a:lstStyle/>
          <a:p>
            <a:r>
              <a:rPr lang="es-ES_tradnl"/>
              <a:t>UNED MËRIDA</a:t>
            </a:r>
            <a:endParaRPr lang="es-ES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75BB7-3006-4418-8F09-333703E62BF7}" type="slidenum">
              <a:rPr lang="es-ES"/>
              <a:pPr>
                <a:defRPr/>
              </a:pPr>
              <a:t>1</a:t>
            </a:fld>
            <a:endParaRPr lang="es-ES"/>
          </a:p>
        </p:txBody>
      </p:sp>
      <p:sp>
        <p:nvSpPr>
          <p:cNvPr id="9" name="8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4472136" cy="288925"/>
          </a:xfrm>
        </p:spPr>
        <p:txBody>
          <a:bodyPr/>
          <a:lstStyle/>
          <a:p>
            <a:pPr>
              <a:defRPr/>
            </a:pPr>
            <a:r>
              <a:rPr lang="es-ES" dirty="0"/>
              <a:t>GEOLOGÍA II - Tutor: Emilio Fernández Vicioso - UNED Mérida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_tradnl" sz="2400" dirty="0"/>
              <a:t>INTERPRETACIÓN DE MAPAS TOPOGRÁFICOS Y GEOLÓGICOS</a:t>
            </a:r>
            <a:endParaRPr lang="es-ES" sz="2400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898641-1619-401D-8AAF-57255E046B7B}" type="slidenum">
              <a:rPr lang="es-ES"/>
              <a:pPr>
                <a:defRPr/>
              </a:pPr>
              <a:t>2</a:t>
            </a:fld>
            <a:endParaRPr lang="es-ES" dirty="0"/>
          </a:p>
        </p:txBody>
      </p:sp>
      <p:sp>
        <p:nvSpPr>
          <p:cNvPr id="11268" name="10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/>
              <a:t>Un mapa es una representación plana y a escala de una parte de la superficie de la Tierra.</a:t>
            </a:r>
          </a:p>
          <a:p>
            <a:endParaRPr lang="es-ES_tradnl" dirty="0"/>
          </a:p>
          <a:p>
            <a:r>
              <a:rPr lang="es-ES_tradnl" dirty="0"/>
              <a:t>El mapa es la herramienta básica del trabajo en Geología.</a:t>
            </a:r>
            <a:endParaRPr lang="es-ES" dirty="0"/>
          </a:p>
        </p:txBody>
      </p:sp>
      <p:pic>
        <p:nvPicPr>
          <p:cNvPr id="1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8447893" y="214290"/>
            <a:ext cx="696107" cy="696107"/>
          </a:xfr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3" name="1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928813" y="6357938"/>
            <a:ext cx="5253037" cy="288925"/>
          </a:xfrm>
        </p:spPr>
        <p:txBody>
          <a:bodyPr/>
          <a:lstStyle/>
          <a:p>
            <a:pPr>
              <a:defRPr/>
            </a:pPr>
            <a:r>
              <a:rPr lang="es-ES" dirty="0"/>
              <a:t>GEOLOGÍA II - Tutor: Emilio Fernández Vicioso - UNED Mérida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_tradnl" sz="2400" dirty="0"/>
              <a:t>INTERPRETACIÓN DE MAPAS TOPOGRÁFICOS Y GEOLÓGICOS</a:t>
            </a:r>
            <a:endParaRPr lang="es-ES" sz="2400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0AC231-9563-4124-9625-F4C370962A14}" type="slidenum">
              <a:rPr lang="es-ES"/>
              <a:pPr>
                <a:defRPr/>
              </a:pPr>
              <a:t>3</a:t>
            </a:fld>
            <a:endParaRPr lang="es-ES" dirty="0"/>
          </a:p>
        </p:txBody>
      </p:sp>
      <p:sp>
        <p:nvSpPr>
          <p:cNvPr id="12292" name="10 Marcador de contenido"/>
          <p:cNvSpPr>
            <a:spLocks noGrp="1"/>
          </p:cNvSpPr>
          <p:nvPr>
            <p:ph idx="1"/>
          </p:nvPr>
        </p:nvSpPr>
        <p:spPr>
          <a:xfrm>
            <a:off x="214313" y="1214438"/>
            <a:ext cx="8686800" cy="642937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es-ES_tradnl"/>
              <a:t>POLOS, MERIDIANOS Y PARALELOS</a:t>
            </a:r>
          </a:p>
          <a:p>
            <a:pPr>
              <a:buFont typeface="Wingdings 2" pitchFamily="18" charset="2"/>
              <a:buNone/>
            </a:pPr>
            <a:endParaRPr lang="es-ES"/>
          </a:p>
        </p:txBody>
      </p:sp>
      <p:pic>
        <p:nvPicPr>
          <p:cNvPr id="1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8447893" y="214290"/>
            <a:ext cx="696107" cy="696107"/>
          </a:xfr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3" name="1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928813" y="6357938"/>
            <a:ext cx="5253037" cy="288925"/>
          </a:xfrm>
        </p:spPr>
        <p:txBody>
          <a:bodyPr/>
          <a:lstStyle/>
          <a:p>
            <a:pPr>
              <a:defRPr/>
            </a:pPr>
            <a:r>
              <a:rPr lang="es-ES" dirty="0"/>
              <a:t>GEOLOGÍA II - Tutor: Emilio Fernández Vicioso - UNED Mérida</a:t>
            </a:r>
          </a:p>
        </p:txBody>
      </p:sp>
      <p:pic>
        <p:nvPicPr>
          <p:cNvPr id="1229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14500" y="2071688"/>
            <a:ext cx="2030413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13 CuadroTexto"/>
          <p:cNvSpPr txBox="1"/>
          <p:nvPr/>
        </p:nvSpPr>
        <p:spPr>
          <a:xfrm>
            <a:off x="285750" y="4071938"/>
            <a:ext cx="8501063" cy="2032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dirty="0">
                <a:latin typeface="+mn-lt"/>
              </a:rPr>
              <a:t>La Tierra es, aproximadamente, una esfera que gira sobre un eje. La intersección del eje con la espera define dos puntos, los </a:t>
            </a:r>
            <a:r>
              <a:rPr lang="es-ES_tradnl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polos geográficos</a:t>
            </a:r>
            <a:r>
              <a:rPr lang="es-ES_tradnl" dirty="0">
                <a:latin typeface="+mn-lt"/>
              </a:rPr>
              <a:t>. Al polo desde el que se ve la Estrella Polar se denomina </a:t>
            </a:r>
            <a:r>
              <a:rPr lang="es-ES_tradnl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Polo Norte </a:t>
            </a:r>
            <a:r>
              <a:rPr lang="es-ES_tradnl" dirty="0">
                <a:latin typeface="+mn-lt"/>
              </a:rPr>
              <a:t>y al opuesto </a:t>
            </a:r>
            <a:r>
              <a:rPr lang="es-ES_tradnl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Polo Sur</a:t>
            </a:r>
            <a:r>
              <a:rPr lang="es-ES_tradnl" dirty="0">
                <a:latin typeface="+mn-lt"/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_tradnl" dirty="0"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dirty="0">
                <a:latin typeface="+mn-lt"/>
              </a:rPr>
              <a:t>Un plano que divida al eje terrestre en dos partes iguales, divide a la Tierra en dos mitades iguales llamadas </a:t>
            </a:r>
            <a:r>
              <a:rPr lang="es-ES_tradnl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hemisferios</a:t>
            </a:r>
            <a:r>
              <a:rPr lang="es-ES_tradnl" dirty="0">
                <a:latin typeface="+mn-lt"/>
              </a:rPr>
              <a:t>. Así, tendremos un </a:t>
            </a:r>
            <a:r>
              <a:rPr lang="es-ES_tradnl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hemisferio norte </a:t>
            </a:r>
            <a:r>
              <a:rPr lang="es-ES_tradnl" dirty="0">
                <a:latin typeface="+mn-lt"/>
              </a:rPr>
              <a:t>o </a:t>
            </a:r>
            <a:r>
              <a:rPr lang="es-ES_tradnl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septentrional</a:t>
            </a:r>
            <a:r>
              <a:rPr lang="es-ES_tradnl" dirty="0">
                <a:latin typeface="+mn-lt"/>
              </a:rPr>
              <a:t> y  un </a:t>
            </a:r>
            <a:r>
              <a:rPr lang="es-ES_tradnl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hemisferio sur </a:t>
            </a:r>
            <a:r>
              <a:rPr lang="es-ES_tradnl" dirty="0">
                <a:latin typeface="+mn-lt"/>
              </a:rPr>
              <a:t>o </a:t>
            </a:r>
            <a:r>
              <a:rPr lang="es-ES_tradnl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meridional</a:t>
            </a:r>
            <a:r>
              <a:rPr lang="es-ES_tradnl" dirty="0">
                <a:latin typeface="+mn-lt"/>
              </a:rPr>
              <a:t>.</a:t>
            </a:r>
            <a:endParaRPr lang="es-ES" dirty="0">
              <a:latin typeface="+mn-lt"/>
            </a:endParaRPr>
          </a:p>
        </p:txBody>
      </p:sp>
      <p:pic>
        <p:nvPicPr>
          <p:cNvPr id="12297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4875" y="2071688"/>
            <a:ext cx="1881188" cy="188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_tradnl" sz="2400" dirty="0"/>
              <a:t>INTERPRETACIÓN DE MAPAS TOPOGRÁFICOS Y GEOLÓGICOS</a:t>
            </a:r>
            <a:endParaRPr lang="es-ES" sz="2400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DCADFD-107E-4E01-A888-BD6C857415E1}" type="slidenum">
              <a:rPr lang="es-ES"/>
              <a:pPr>
                <a:defRPr/>
              </a:pPr>
              <a:t>4</a:t>
            </a:fld>
            <a:endParaRPr lang="es-ES" dirty="0"/>
          </a:p>
        </p:txBody>
      </p:sp>
      <p:sp>
        <p:nvSpPr>
          <p:cNvPr id="13316" name="10 Marcador de contenido"/>
          <p:cNvSpPr>
            <a:spLocks noGrp="1"/>
          </p:cNvSpPr>
          <p:nvPr>
            <p:ph idx="1"/>
          </p:nvPr>
        </p:nvSpPr>
        <p:spPr>
          <a:xfrm>
            <a:off x="214313" y="1214438"/>
            <a:ext cx="8686800" cy="642937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es-ES_tradnl"/>
              <a:t>POLOS, MERIDIANOS Y PARALELOS</a:t>
            </a:r>
          </a:p>
          <a:p>
            <a:pPr>
              <a:buFont typeface="Wingdings 2" pitchFamily="18" charset="2"/>
              <a:buNone/>
            </a:pPr>
            <a:endParaRPr lang="es-ES"/>
          </a:p>
        </p:txBody>
      </p:sp>
      <p:pic>
        <p:nvPicPr>
          <p:cNvPr id="1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8447893" y="214290"/>
            <a:ext cx="696107" cy="696107"/>
          </a:xfr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3" name="1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928813" y="6357938"/>
            <a:ext cx="5253037" cy="288925"/>
          </a:xfrm>
        </p:spPr>
        <p:txBody>
          <a:bodyPr/>
          <a:lstStyle/>
          <a:p>
            <a:pPr>
              <a:defRPr/>
            </a:pPr>
            <a:r>
              <a:rPr lang="es-ES" dirty="0"/>
              <a:t>GEOLOGÍA II - Tutor: Emilio Fernández Vicioso - UNED Mérida</a:t>
            </a:r>
          </a:p>
        </p:txBody>
      </p:sp>
      <p:pic>
        <p:nvPicPr>
          <p:cNvPr id="1331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50" y="1866900"/>
            <a:ext cx="1785938" cy="163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13 CuadroTexto"/>
          <p:cNvSpPr txBox="1"/>
          <p:nvPr/>
        </p:nvSpPr>
        <p:spPr>
          <a:xfrm>
            <a:off x="285750" y="3643313"/>
            <a:ext cx="8501063" cy="25860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dirty="0">
                <a:latin typeface="+mn-lt"/>
              </a:rPr>
              <a:t>La intersección del plano medio con la esfera de la Tierra es un círculo llamado </a:t>
            </a:r>
            <a:r>
              <a:rPr lang="es-ES_tradnl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Ecuador</a:t>
            </a:r>
            <a:r>
              <a:rPr lang="es-ES_tradnl" dirty="0">
                <a:latin typeface="+mn-lt"/>
              </a:rPr>
              <a:t>. El Ecuador es el círculo mayor  que se puede obtener perpendicular al eje terrestre. Los demás círculos son más pequeños según nos aproximamos a los polos y se denominan </a:t>
            </a:r>
            <a:r>
              <a:rPr lang="es-ES_tradnl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paralelos</a:t>
            </a:r>
            <a:r>
              <a:rPr lang="es-ES_tradnl" dirty="0">
                <a:latin typeface="+mn-lt"/>
              </a:rPr>
              <a:t>, pues no se cruzan entre sí.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_tradnl" dirty="0"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dirty="0">
                <a:latin typeface="+mn-lt"/>
              </a:rPr>
              <a:t>Si trazamos círculos que pasen por ambos polos al mismo tiempo, obtendremos los </a:t>
            </a:r>
            <a:r>
              <a:rPr lang="es-ES_tradnl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meridianos</a:t>
            </a:r>
            <a:r>
              <a:rPr lang="es-ES_tradnl" dirty="0">
                <a:latin typeface="+mn-lt"/>
              </a:rPr>
              <a:t>. Estos son todos iguales y se cruzan en los polos. Sin embargo, existe un meridiano de referencia o </a:t>
            </a:r>
            <a:r>
              <a:rPr lang="es-ES_tradnl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meridiano 0</a:t>
            </a:r>
            <a:r>
              <a:rPr lang="es-ES_tradnl" dirty="0">
                <a:latin typeface="+mn-lt"/>
              </a:rPr>
              <a:t>, es el que pasa por la localidad inglesa de Greenwich, por lo que se llama también </a:t>
            </a:r>
            <a:r>
              <a:rPr lang="es-ES_tradnl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meridiano de Greenwich</a:t>
            </a:r>
            <a:r>
              <a:rPr lang="es-ES_tradnl" dirty="0">
                <a:latin typeface="+mn-lt"/>
              </a:rPr>
              <a:t>.</a:t>
            </a:r>
            <a:endParaRPr lang="es-ES" dirty="0">
              <a:latin typeface="+mn-lt"/>
            </a:endParaRPr>
          </a:p>
        </p:txBody>
      </p:sp>
      <p:pic>
        <p:nvPicPr>
          <p:cNvPr id="1332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89225" y="1862138"/>
            <a:ext cx="1643063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2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49825" y="1862138"/>
            <a:ext cx="1647825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3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15188" y="1857375"/>
            <a:ext cx="1714500" cy="165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_tradnl" sz="2400" dirty="0"/>
              <a:t>INTERPRETACIÓN DE MAPAS TOPOGRÁFICOS Y GEOLÓGICOS</a:t>
            </a:r>
            <a:endParaRPr lang="es-ES" sz="2400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A5499B-8E3F-4B18-96BD-72E1CA4A9985}" type="slidenum">
              <a:rPr lang="es-ES"/>
              <a:pPr>
                <a:defRPr/>
              </a:pPr>
              <a:t>5</a:t>
            </a:fld>
            <a:endParaRPr lang="es-ES" dirty="0"/>
          </a:p>
        </p:txBody>
      </p:sp>
      <p:sp>
        <p:nvSpPr>
          <p:cNvPr id="14340" name="10 Marcador de contenido"/>
          <p:cNvSpPr>
            <a:spLocks noGrp="1"/>
          </p:cNvSpPr>
          <p:nvPr>
            <p:ph idx="1"/>
          </p:nvPr>
        </p:nvSpPr>
        <p:spPr>
          <a:xfrm>
            <a:off x="214313" y="1214438"/>
            <a:ext cx="8686800" cy="642937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es-ES_tradnl" dirty="0"/>
              <a:t>PROYECCIONES</a:t>
            </a:r>
          </a:p>
          <a:p>
            <a:pPr>
              <a:buFont typeface="Wingdings 2" pitchFamily="18" charset="2"/>
              <a:buNone/>
            </a:pPr>
            <a:endParaRPr lang="es-ES" dirty="0"/>
          </a:p>
        </p:txBody>
      </p:sp>
      <p:pic>
        <p:nvPicPr>
          <p:cNvPr id="1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8447893" y="214290"/>
            <a:ext cx="696107" cy="696107"/>
          </a:xfr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3" name="1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928813" y="6357938"/>
            <a:ext cx="5253037" cy="288925"/>
          </a:xfrm>
        </p:spPr>
        <p:txBody>
          <a:bodyPr/>
          <a:lstStyle/>
          <a:p>
            <a:pPr>
              <a:defRPr/>
            </a:pPr>
            <a:r>
              <a:rPr lang="es-ES" dirty="0"/>
              <a:t>GEOLOGÍA II - Tutor: Emilio Fernández Vicioso - UNED Mérida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285720" y="3929066"/>
            <a:ext cx="8501063" cy="240065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dirty="0">
                <a:latin typeface="+mn-lt"/>
              </a:rPr>
              <a:t>Dado que la Tierra es un objeto tridimensional y los mapas son bidimensionales, se necesita un proceso que convierta uno en otro, ese proceso es un </a:t>
            </a:r>
            <a:r>
              <a:rPr lang="es-ES_tradnl" sz="20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sistema de  proyección</a:t>
            </a:r>
            <a:r>
              <a:rPr lang="es-ES_tradnl" dirty="0">
                <a:latin typeface="+mn-lt"/>
              </a:rPr>
              <a:t>. Las proyecciones siempre deforman algún aspecto de la realidad, bien las superficies, los ángulos o las distancias.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_tradnl" dirty="0"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dirty="0">
                <a:latin typeface="+mn-lt"/>
              </a:rPr>
              <a:t>Existen numerosos sistemas de proyección, pero el más usado es el </a:t>
            </a:r>
            <a:r>
              <a:rPr lang="es-ES_tradnl" sz="20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cilíndrico</a:t>
            </a:r>
            <a:r>
              <a:rPr lang="es-ES_tradnl" dirty="0">
                <a:latin typeface="+mn-lt"/>
              </a:rPr>
              <a:t>, ideado por </a:t>
            </a:r>
            <a:r>
              <a:rPr lang="es-ES_tradnl" dirty="0" err="1">
                <a:latin typeface="+mn-lt"/>
              </a:rPr>
              <a:t>Mercator</a:t>
            </a:r>
            <a:r>
              <a:rPr lang="es-ES_tradnl" dirty="0">
                <a:latin typeface="+mn-lt"/>
              </a:rPr>
              <a:t>, y que mantiene los ángulos, aunque deforma las superficies, sobre todo cerca de los polos.</a:t>
            </a:r>
            <a:endParaRPr lang="es-ES" dirty="0">
              <a:latin typeface="+mn-lt"/>
            </a:endParaRPr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0232" y="1714488"/>
            <a:ext cx="4786346" cy="2073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_tradnl" sz="2400" dirty="0"/>
              <a:t>INTERPRETACIÓN DE MAPAS TOPOGRÁFICOS Y GEOLÓGICOS</a:t>
            </a:r>
            <a:endParaRPr lang="es-ES" sz="2400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A5499B-8E3F-4B18-96BD-72E1CA4A9985}" type="slidenum">
              <a:rPr lang="es-ES"/>
              <a:pPr>
                <a:defRPr/>
              </a:pPr>
              <a:t>6</a:t>
            </a:fld>
            <a:endParaRPr lang="es-ES" dirty="0"/>
          </a:p>
        </p:txBody>
      </p:sp>
      <p:sp>
        <p:nvSpPr>
          <p:cNvPr id="14340" name="10 Marcador de contenido"/>
          <p:cNvSpPr>
            <a:spLocks noGrp="1"/>
          </p:cNvSpPr>
          <p:nvPr>
            <p:ph idx="1"/>
          </p:nvPr>
        </p:nvSpPr>
        <p:spPr>
          <a:xfrm>
            <a:off x="214313" y="1214438"/>
            <a:ext cx="8686800" cy="642937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es-ES_tradnl" dirty="0"/>
              <a:t>PROYECCIONES</a:t>
            </a:r>
          </a:p>
          <a:p>
            <a:pPr>
              <a:buFont typeface="Wingdings 2" pitchFamily="18" charset="2"/>
              <a:buNone/>
            </a:pPr>
            <a:endParaRPr lang="es-ES" dirty="0"/>
          </a:p>
        </p:txBody>
      </p:sp>
      <p:pic>
        <p:nvPicPr>
          <p:cNvPr id="1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8447893" y="214290"/>
            <a:ext cx="696107" cy="696107"/>
          </a:xfr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3" name="1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928813" y="6357938"/>
            <a:ext cx="5253037" cy="288925"/>
          </a:xfrm>
        </p:spPr>
        <p:txBody>
          <a:bodyPr/>
          <a:lstStyle/>
          <a:p>
            <a:pPr>
              <a:defRPr/>
            </a:pPr>
            <a:r>
              <a:rPr lang="es-ES" dirty="0"/>
              <a:t>GEOLOGÍA II - Tutor: Emilio Fernández Vicioso - UNED Mérida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357158" y="5072074"/>
            <a:ext cx="8501063" cy="123110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dirty="0">
                <a:latin typeface="+mn-lt"/>
              </a:rPr>
              <a:t>Actualmente se emplea la </a:t>
            </a:r>
            <a:r>
              <a:rPr lang="es-ES_tradnl" sz="20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proyección UTM </a:t>
            </a:r>
            <a:r>
              <a:rPr lang="es-ES_tradnl" dirty="0">
                <a:latin typeface="+mn-lt"/>
              </a:rPr>
              <a:t>o de </a:t>
            </a:r>
            <a:r>
              <a:rPr lang="es-ES_tradnl" sz="20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Gauss</a:t>
            </a:r>
            <a:r>
              <a:rPr lang="es-ES_tradnl" dirty="0">
                <a:latin typeface="+mn-lt"/>
              </a:rPr>
              <a:t>. Es una proyección cilíndrica que se diferencia de la de </a:t>
            </a:r>
            <a:r>
              <a:rPr lang="es-ES_tradnl" dirty="0" err="1">
                <a:latin typeface="+mn-lt"/>
              </a:rPr>
              <a:t>Mercator</a:t>
            </a:r>
            <a:r>
              <a:rPr lang="es-ES_tradnl" dirty="0">
                <a:latin typeface="+mn-lt"/>
              </a:rPr>
              <a:t> en que el cilindro empleado tiene su eje paralelo al ecuador, no perpendicular. Se consigue así una menor deformación de las superficies</a:t>
            </a:r>
            <a:endParaRPr lang="es-ES" dirty="0">
              <a:latin typeface="+mn-lt"/>
            </a:endParaRPr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2000240"/>
            <a:ext cx="8582970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_tradnl" sz="2400" dirty="0"/>
              <a:t>INTERPRETACIÓN DE MAPAS TOPOGRÁFICOS Y GEOLÓGICOS</a:t>
            </a:r>
            <a:endParaRPr lang="es-ES" sz="2400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A5499B-8E3F-4B18-96BD-72E1CA4A9985}" type="slidenum">
              <a:rPr lang="es-ES"/>
              <a:pPr>
                <a:defRPr/>
              </a:pPr>
              <a:t>7</a:t>
            </a:fld>
            <a:endParaRPr lang="es-ES" dirty="0"/>
          </a:p>
        </p:txBody>
      </p:sp>
      <p:sp>
        <p:nvSpPr>
          <p:cNvPr id="14340" name="10 Marcador de contenido"/>
          <p:cNvSpPr>
            <a:spLocks noGrp="1"/>
          </p:cNvSpPr>
          <p:nvPr>
            <p:ph idx="1"/>
          </p:nvPr>
        </p:nvSpPr>
        <p:spPr>
          <a:xfrm>
            <a:off x="214313" y="1214438"/>
            <a:ext cx="8686800" cy="642937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es-ES_tradnl" dirty="0"/>
              <a:t>ESCALAS</a:t>
            </a:r>
          </a:p>
          <a:p>
            <a:pPr>
              <a:buFont typeface="Wingdings 2" pitchFamily="18" charset="2"/>
              <a:buNone/>
            </a:pPr>
            <a:endParaRPr lang="es-ES" dirty="0"/>
          </a:p>
        </p:txBody>
      </p:sp>
      <p:pic>
        <p:nvPicPr>
          <p:cNvPr id="1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8447893" y="214290"/>
            <a:ext cx="696107" cy="696107"/>
          </a:xfr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3" name="1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928813" y="6357938"/>
            <a:ext cx="5253037" cy="288925"/>
          </a:xfrm>
        </p:spPr>
        <p:txBody>
          <a:bodyPr/>
          <a:lstStyle/>
          <a:p>
            <a:pPr>
              <a:defRPr/>
            </a:pPr>
            <a:r>
              <a:rPr lang="es-ES" dirty="0"/>
              <a:t>GEOLOGÍA II - Tutor: Emilio Fernández Vicioso - UNED Mérida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428596" y="4643446"/>
            <a:ext cx="8501063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dirty="0">
                <a:latin typeface="+mn-lt"/>
              </a:rPr>
              <a:t>Una </a:t>
            </a:r>
            <a:r>
              <a:rPr lang="es-ES_tradnl" sz="20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escala</a:t>
            </a:r>
            <a:r>
              <a:rPr lang="es-ES_tradnl" dirty="0">
                <a:latin typeface="+mn-lt"/>
              </a:rPr>
              <a:t> es la relación entre una medida realizada en el mapa y su equivalente en la realidad. Las escalas más comunes en cartografía son la 1:25.000 y 1:50.000.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_tradnl" dirty="0"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dirty="0">
                <a:latin typeface="+mn-lt"/>
              </a:rPr>
              <a:t>Las escalas pueden ser </a:t>
            </a:r>
            <a:r>
              <a:rPr lang="es-ES_tradnl" sz="20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numéricas</a:t>
            </a:r>
            <a:r>
              <a:rPr lang="es-ES_tradnl" dirty="0">
                <a:latin typeface="+mn-lt"/>
              </a:rPr>
              <a:t> (1:50.000), </a:t>
            </a:r>
            <a:r>
              <a:rPr lang="es-ES_tradnl" sz="20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gráficas </a:t>
            </a:r>
            <a:r>
              <a:rPr lang="es-ES_tradnl" dirty="0">
                <a:latin typeface="+mn-lt"/>
              </a:rPr>
              <a:t>(en la imagen) y </a:t>
            </a:r>
            <a:r>
              <a:rPr lang="es-ES_tradnl" sz="20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literales</a:t>
            </a:r>
            <a:r>
              <a:rPr lang="es-ES_tradnl" sz="2000" dirty="0">
                <a:latin typeface="+mn-lt"/>
              </a:rPr>
              <a:t> </a:t>
            </a:r>
            <a:r>
              <a:rPr lang="es-ES_tradnl" dirty="0">
                <a:latin typeface="+mn-lt"/>
              </a:rPr>
              <a:t>o </a:t>
            </a:r>
            <a:r>
              <a:rPr lang="es-ES_tradnl" sz="20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verbales</a:t>
            </a:r>
            <a:r>
              <a:rPr lang="es-ES_tradnl" sz="2000" dirty="0">
                <a:latin typeface="+mn-lt"/>
              </a:rPr>
              <a:t> </a:t>
            </a:r>
            <a:r>
              <a:rPr lang="es-ES_tradnl" dirty="0">
                <a:latin typeface="+mn-lt"/>
              </a:rPr>
              <a:t>(1 cm es igual a 500 metros).</a:t>
            </a:r>
            <a:endParaRPr lang="es-ES" dirty="0">
              <a:latin typeface="+mn-lt"/>
            </a:endParaRPr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71670" y="1857364"/>
            <a:ext cx="4857784" cy="2598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_tradnl" sz="2400" dirty="0"/>
              <a:t>INTERPRETACIÓN DE MAPAS TOPOGRÁFICOS Y GEOLÓGICOS</a:t>
            </a:r>
            <a:endParaRPr lang="es-ES" sz="2400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A5499B-8E3F-4B18-96BD-72E1CA4A9985}" type="slidenum">
              <a:rPr lang="es-ES"/>
              <a:pPr>
                <a:defRPr/>
              </a:pPr>
              <a:t>8</a:t>
            </a:fld>
            <a:endParaRPr lang="es-ES" dirty="0"/>
          </a:p>
        </p:txBody>
      </p:sp>
      <p:sp>
        <p:nvSpPr>
          <p:cNvPr id="14340" name="10 Marcador de contenido"/>
          <p:cNvSpPr>
            <a:spLocks noGrp="1"/>
          </p:cNvSpPr>
          <p:nvPr>
            <p:ph idx="1"/>
          </p:nvPr>
        </p:nvSpPr>
        <p:spPr>
          <a:xfrm>
            <a:off x="214313" y="1214438"/>
            <a:ext cx="8686800" cy="642937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es-ES_tradnl" dirty="0"/>
              <a:t>COORDENADAS GEOGRÁFICAS Y UTM</a:t>
            </a:r>
          </a:p>
          <a:p>
            <a:pPr>
              <a:buFont typeface="Wingdings 2" pitchFamily="18" charset="2"/>
              <a:buNone/>
            </a:pPr>
            <a:endParaRPr lang="es-ES" dirty="0"/>
          </a:p>
        </p:txBody>
      </p:sp>
      <p:pic>
        <p:nvPicPr>
          <p:cNvPr id="1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8447893" y="214290"/>
            <a:ext cx="696107" cy="696107"/>
          </a:xfr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3" name="1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928813" y="6357938"/>
            <a:ext cx="5253037" cy="288925"/>
          </a:xfrm>
        </p:spPr>
        <p:txBody>
          <a:bodyPr/>
          <a:lstStyle/>
          <a:p>
            <a:pPr>
              <a:defRPr/>
            </a:pPr>
            <a:r>
              <a:rPr lang="es-ES" dirty="0"/>
              <a:t>GEOLOGÍA II - Tutor: Emilio Fernández Vicioso - UNED Mérida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285750" y="4071938"/>
            <a:ext cx="8501063" cy="1846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dirty="0">
                <a:latin typeface="+mn-lt"/>
              </a:rPr>
              <a:t>Todo punto de la superficie terrestre es la intersección entre un paralelo y un meridiano y puede expresarse mediante </a:t>
            </a:r>
            <a:r>
              <a:rPr lang="es-ES_tradnl" sz="20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coordenadas geográficas</a:t>
            </a:r>
            <a:r>
              <a:rPr lang="es-ES_tradnl" dirty="0">
                <a:latin typeface="+mn-lt"/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_tradnl" dirty="0"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dirty="0">
                <a:latin typeface="+mn-lt"/>
              </a:rPr>
              <a:t>La distancia de un punto al Ecuador es la </a:t>
            </a:r>
            <a:r>
              <a:rPr lang="es-ES_tradnl" sz="20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latitud</a:t>
            </a:r>
            <a:r>
              <a:rPr lang="es-ES_tradnl" dirty="0">
                <a:latin typeface="+mn-lt"/>
              </a:rPr>
              <a:t>, que puede ser norte o sur. Igualmente, la distancia al meridiano de Greenwich se denomina </a:t>
            </a:r>
            <a:r>
              <a:rPr lang="es-ES_tradnl" sz="20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longitud</a:t>
            </a:r>
            <a:r>
              <a:rPr lang="es-ES_tradnl" dirty="0">
                <a:latin typeface="+mn-lt"/>
              </a:rPr>
              <a:t>, y puede ser este u oeste</a:t>
            </a:r>
            <a:endParaRPr lang="es-ES" dirty="0">
              <a:latin typeface="+mn-lt"/>
            </a:endParaRPr>
          </a:p>
        </p:txBody>
      </p:sp>
      <p:pic>
        <p:nvPicPr>
          <p:cNvPr id="1434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750" y="1714500"/>
            <a:ext cx="2916238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14938" y="1714500"/>
            <a:ext cx="2617787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_tradnl" sz="2400" dirty="0"/>
              <a:t>INTERPRETACIÓN DE MAPAS TOPOGRÁFICOS Y GEOLÓGICOS</a:t>
            </a:r>
            <a:endParaRPr lang="es-ES" sz="2400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A5499B-8E3F-4B18-96BD-72E1CA4A9985}" type="slidenum">
              <a:rPr lang="es-ES"/>
              <a:pPr>
                <a:defRPr/>
              </a:pPr>
              <a:t>9</a:t>
            </a:fld>
            <a:endParaRPr lang="es-ES" dirty="0"/>
          </a:p>
        </p:txBody>
      </p:sp>
      <p:sp>
        <p:nvSpPr>
          <p:cNvPr id="14340" name="10 Marcador de contenido"/>
          <p:cNvSpPr>
            <a:spLocks noGrp="1"/>
          </p:cNvSpPr>
          <p:nvPr>
            <p:ph idx="1"/>
          </p:nvPr>
        </p:nvSpPr>
        <p:spPr>
          <a:xfrm>
            <a:off x="214313" y="1214438"/>
            <a:ext cx="8686800" cy="642937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es-ES_tradnl" dirty="0"/>
              <a:t>EL MAPA TOPOGRÁFICO: CURVAS DE NIVEL</a:t>
            </a:r>
          </a:p>
          <a:p>
            <a:pPr>
              <a:buFont typeface="Wingdings 2" pitchFamily="18" charset="2"/>
              <a:buNone/>
            </a:pPr>
            <a:endParaRPr lang="es-ES" dirty="0"/>
          </a:p>
        </p:txBody>
      </p:sp>
      <p:pic>
        <p:nvPicPr>
          <p:cNvPr id="1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8447893" y="214290"/>
            <a:ext cx="696107" cy="696107"/>
          </a:xfr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3" name="1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928813" y="6357938"/>
            <a:ext cx="5253037" cy="288925"/>
          </a:xfrm>
        </p:spPr>
        <p:txBody>
          <a:bodyPr/>
          <a:lstStyle/>
          <a:p>
            <a:pPr>
              <a:defRPr/>
            </a:pPr>
            <a:r>
              <a:rPr lang="es-ES" dirty="0"/>
              <a:t>GEOLOGÍA II - Tutor: Emilio Fernández Vicioso - UNED Mérida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2500298" y="1857364"/>
            <a:ext cx="6286544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/>
              <a:t>Un problema a la hora de representar la superficie terrestre en un mapa es cómo indicar la altitud. Aunque se han ensayado varios sistemas, actualmente el más usado es el de las </a:t>
            </a:r>
            <a:r>
              <a:rPr lang="es-ES_tradnl" b="1" dirty="0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es-ES_tradnl" sz="2000" b="1" dirty="0">
                <a:solidFill>
                  <a:schemeClr val="accent1">
                    <a:lumMod val="75000"/>
                  </a:schemeClr>
                </a:solidFill>
              </a:rPr>
              <a:t>sohipsas</a:t>
            </a:r>
            <a:r>
              <a:rPr lang="es-ES_tradnl" dirty="0"/>
              <a:t> o </a:t>
            </a:r>
            <a:r>
              <a:rPr lang="es-ES_tradnl" sz="2000" b="1" dirty="0">
                <a:solidFill>
                  <a:schemeClr val="accent1">
                    <a:lumMod val="75000"/>
                  </a:schemeClr>
                </a:solidFill>
              </a:rPr>
              <a:t>curvas de nivel</a:t>
            </a:r>
            <a:r>
              <a:rPr lang="es-ES_tradnl" dirty="0"/>
              <a:t>.</a:t>
            </a:r>
          </a:p>
          <a:p>
            <a:endParaRPr lang="es-ES_tradnl" dirty="0"/>
          </a:p>
          <a:p>
            <a:r>
              <a:rPr lang="es-ES_tradnl" dirty="0"/>
              <a:t>Las curvas de nivel son líneas en el mapa que unen puntos de igual altitud. La diferencia de altura entre dos curvas de nivel se llama </a:t>
            </a:r>
            <a:r>
              <a:rPr lang="es-ES_tradnl" sz="2000" b="1" dirty="0">
                <a:solidFill>
                  <a:schemeClr val="accent1">
                    <a:lumMod val="75000"/>
                  </a:schemeClr>
                </a:solidFill>
              </a:rPr>
              <a:t>equidistancia</a:t>
            </a:r>
            <a:r>
              <a:rPr lang="es-ES_tradnl" dirty="0"/>
              <a:t>.</a:t>
            </a:r>
          </a:p>
          <a:p>
            <a:endParaRPr lang="es-ES_tradnl" dirty="0"/>
          </a:p>
          <a:p>
            <a:r>
              <a:rPr lang="es-ES_tradnl" dirty="0"/>
              <a:t>En los mapas suelen aparecer dos tipos de curvas de nivel:</a:t>
            </a:r>
          </a:p>
          <a:p>
            <a:endParaRPr lang="es-ES_tradnl" dirty="0"/>
          </a:p>
          <a:p>
            <a:pPr>
              <a:buFont typeface="Wingdings" pitchFamily="2" charset="2"/>
              <a:buChar char="Ø"/>
            </a:pPr>
            <a:r>
              <a:rPr lang="es-ES_tradnl" dirty="0"/>
              <a:t> </a:t>
            </a:r>
            <a:r>
              <a:rPr lang="es-ES_tradnl" sz="2000" b="1" dirty="0">
                <a:solidFill>
                  <a:schemeClr val="accent1">
                    <a:lumMod val="75000"/>
                  </a:schemeClr>
                </a:solidFill>
              </a:rPr>
              <a:t>Curvas maestras </a:t>
            </a:r>
            <a:r>
              <a:rPr lang="es-ES_tradnl" dirty="0"/>
              <a:t>o </a:t>
            </a:r>
            <a:r>
              <a:rPr lang="es-ES_tradnl" sz="2000" b="1" dirty="0">
                <a:solidFill>
                  <a:schemeClr val="accent1">
                    <a:lumMod val="75000"/>
                  </a:schemeClr>
                </a:solidFill>
              </a:rPr>
              <a:t>directoras</a:t>
            </a:r>
            <a:r>
              <a:rPr lang="es-ES_tradnl" dirty="0"/>
              <a:t>. Más gruesas y con numeración.</a:t>
            </a:r>
          </a:p>
          <a:p>
            <a:pPr>
              <a:buFont typeface="Wingdings" pitchFamily="2" charset="2"/>
              <a:buChar char="Ø"/>
            </a:pPr>
            <a:r>
              <a:rPr lang="es-ES_tradnl" dirty="0"/>
              <a:t> </a:t>
            </a:r>
            <a:r>
              <a:rPr lang="es-ES_tradnl" sz="2000" b="1" dirty="0">
                <a:solidFill>
                  <a:schemeClr val="accent1">
                    <a:lumMod val="75000"/>
                  </a:schemeClr>
                </a:solidFill>
              </a:rPr>
              <a:t>Curvas auxiliares </a:t>
            </a:r>
            <a:r>
              <a:rPr lang="es-ES_tradnl" dirty="0"/>
              <a:t>o simplemente curvas de nivel. Más finas y sin números.</a:t>
            </a:r>
          </a:p>
        </p:txBody>
      </p:sp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1857364"/>
            <a:ext cx="2080532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34" y="4071942"/>
            <a:ext cx="1785950" cy="241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_tradnl" sz="2400" dirty="0"/>
              <a:t>INTERPRETACIÓN DE MAPAS TOPOGRÁFICOS Y GEOLÓGICOS</a:t>
            </a:r>
            <a:endParaRPr lang="es-ES" sz="2400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A5499B-8E3F-4B18-96BD-72E1CA4A9985}" type="slidenum">
              <a:rPr lang="es-ES"/>
              <a:pPr>
                <a:defRPr/>
              </a:pPr>
              <a:t>10</a:t>
            </a:fld>
            <a:endParaRPr lang="es-ES" dirty="0"/>
          </a:p>
        </p:txBody>
      </p:sp>
      <p:sp>
        <p:nvSpPr>
          <p:cNvPr id="14340" name="10 Marcador de contenido"/>
          <p:cNvSpPr>
            <a:spLocks noGrp="1"/>
          </p:cNvSpPr>
          <p:nvPr>
            <p:ph idx="1"/>
          </p:nvPr>
        </p:nvSpPr>
        <p:spPr>
          <a:xfrm>
            <a:off x="214313" y="1214438"/>
            <a:ext cx="8686800" cy="642937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es-ES_tradnl" dirty="0"/>
              <a:t>EL MAPA TOPOGRÁFICO: CURVAS DE NIVEL</a:t>
            </a:r>
          </a:p>
          <a:p>
            <a:pPr>
              <a:buFont typeface="Wingdings 2" pitchFamily="18" charset="2"/>
              <a:buNone/>
            </a:pPr>
            <a:endParaRPr lang="es-ES" dirty="0"/>
          </a:p>
        </p:txBody>
      </p:sp>
      <p:pic>
        <p:nvPicPr>
          <p:cNvPr id="1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8447893" y="214290"/>
            <a:ext cx="696107" cy="696107"/>
          </a:xfr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3" name="1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928813" y="6357938"/>
            <a:ext cx="5253037" cy="288925"/>
          </a:xfrm>
        </p:spPr>
        <p:txBody>
          <a:bodyPr/>
          <a:lstStyle/>
          <a:p>
            <a:pPr>
              <a:defRPr/>
            </a:pPr>
            <a:r>
              <a:rPr lang="es-ES" dirty="0"/>
              <a:t>GEOLOGÍA II - Tutor: Emilio Fernández Vicioso - UNED Mérida</a:t>
            </a:r>
          </a:p>
        </p:txBody>
      </p:sp>
      <p:pic>
        <p:nvPicPr>
          <p:cNvPr id="2" name="Curva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50525" y="1857375"/>
            <a:ext cx="6195349" cy="42241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_tradnl" sz="2400" dirty="0"/>
              <a:t>INTERPRETACIÓN DE MAPAS TOPOGRÁFICOS Y GEOLÓGICOS</a:t>
            </a:r>
            <a:endParaRPr lang="es-ES" sz="2400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A5499B-8E3F-4B18-96BD-72E1CA4A9985}" type="slidenum">
              <a:rPr lang="es-ES"/>
              <a:pPr>
                <a:defRPr/>
              </a:pPr>
              <a:t>11</a:t>
            </a:fld>
            <a:endParaRPr lang="es-ES" dirty="0"/>
          </a:p>
        </p:txBody>
      </p:sp>
      <p:sp>
        <p:nvSpPr>
          <p:cNvPr id="14340" name="10 Marcador de contenido"/>
          <p:cNvSpPr>
            <a:spLocks noGrp="1"/>
          </p:cNvSpPr>
          <p:nvPr>
            <p:ph idx="1"/>
          </p:nvPr>
        </p:nvSpPr>
        <p:spPr>
          <a:xfrm>
            <a:off x="214313" y="1214438"/>
            <a:ext cx="8686800" cy="642937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es-ES_tradnl" dirty="0"/>
              <a:t>EL MAPA TOPOGRÁFICO: PERFIL</a:t>
            </a:r>
          </a:p>
          <a:p>
            <a:pPr>
              <a:buFont typeface="Wingdings 2" pitchFamily="18" charset="2"/>
              <a:buNone/>
            </a:pPr>
            <a:endParaRPr lang="es-ES" dirty="0"/>
          </a:p>
        </p:txBody>
      </p:sp>
      <p:pic>
        <p:nvPicPr>
          <p:cNvPr id="1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8447893" y="214290"/>
            <a:ext cx="696107" cy="696107"/>
          </a:xfr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3" name="1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928813" y="6357938"/>
            <a:ext cx="5253037" cy="288925"/>
          </a:xfrm>
        </p:spPr>
        <p:txBody>
          <a:bodyPr/>
          <a:lstStyle/>
          <a:p>
            <a:pPr>
              <a:defRPr/>
            </a:pPr>
            <a:r>
              <a:rPr lang="es-ES" dirty="0"/>
              <a:t>GEOLOGÍA II - Tutor: Emilio Fernández Vicioso - UNED Mérida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6" y="1785926"/>
            <a:ext cx="2882290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1785926"/>
            <a:ext cx="2714644" cy="1852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CuadroTexto"/>
          <p:cNvSpPr txBox="1"/>
          <p:nvPr/>
        </p:nvSpPr>
        <p:spPr>
          <a:xfrm>
            <a:off x="0" y="3714752"/>
            <a:ext cx="91440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/>
              <a:t>Hacer un </a:t>
            </a:r>
            <a:r>
              <a:rPr lang="es-ES_tradnl" sz="2000" b="1" dirty="0">
                <a:solidFill>
                  <a:schemeClr val="accent1">
                    <a:lumMod val="75000"/>
                  </a:schemeClr>
                </a:solidFill>
              </a:rPr>
              <a:t>perfil topográfico </a:t>
            </a:r>
            <a:r>
              <a:rPr lang="es-ES_tradnl" dirty="0"/>
              <a:t>consiste en hacer lo contrario al proceso de elaboración de un mapa. Es decir, tenemos un mapa plano y hemos de obtener el relieve.</a:t>
            </a:r>
          </a:p>
          <a:p>
            <a:endParaRPr lang="es-ES_tradnl" dirty="0"/>
          </a:p>
          <a:p>
            <a:r>
              <a:rPr lang="es-ES_tradnl" dirty="0"/>
              <a:t>Para ello, </a:t>
            </a:r>
            <a:r>
              <a:rPr lang="es-ES_tradnl" sz="2000" b="1" dirty="0">
                <a:solidFill>
                  <a:schemeClr val="accent1">
                    <a:lumMod val="75000"/>
                  </a:schemeClr>
                </a:solidFill>
              </a:rPr>
              <a:t>trazamos una línea </a:t>
            </a:r>
            <a:r>
              <a:rPr lang="es-ES_tradnl" dirty="0"/>
              <a:t>que una los dos extremos del perfil a realizar (X – X’).</a:t>
            </a:r>
          </a:p>
          <a:p>
            <a:endParaRPr lang="es-ES_tradnl" dirty="0"/>
          </a:p>
          <a:p>
            <a:r>
              <a:rPr lang="es-ES_tradnl" dirty="0"/>
              <a:t>Sobre una tira de papel milimetrado colocada sobre la línea del perfil </a:t>
            </a:r>
            <a:r>
              <a:rPr lang="es-ES_tradnl" sz="2000" b="1" dirty="0">
                <a:solidFill>
                  <a:schemeClr val="accent1">
                    <a:lumMod val="75000"/>
                  </a:schemeClr>
                </a:solidFill>
              </a:rPr>
              <a:t>se marcan </a:t>
            </a:r>
            <a:r>
              <a:rPr lang="es-ES_tradnl" dirty="0"/>
              <a:t>los extremos y cada </a:t>
            </a:r>
            <a:r>
              <a:rPr lang="es-ES_tradnl" sz="2000" b="1" dirty="0">
                <a:solidFill>
                  <a:schemeClr val="accent1">
                    <a:lumMod val="75000"/>
                  </a:schemeClr>
                </a:solidFill>
              </a:rPr>
              <a:t>corte con las curvas de nivel</a:t>
            </a:r>
            <a:r>
              <a:rPr lang="es-ES_tradnl" dirty="0"/>
              <a:t>, indicando su altura. Conviene señalar también otros elementos del relieve: picos, ríos, carreteras, etc.</a:t>
            </a:r>
            <a:endParaRPr lang="es-E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_tradnl" sz="2400" dirty="0"/>
              <a:t>INTERPRETACIÓN DE MAPAS TOPOGRÁFICOS Y GEOLÓGICOS</a:t>
            </a:r>
            <a:endParaRPr lang="es-ES" sz="2400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A5499B-8E3F-4B18-96BD-72E1CA4A9985}" type="slidenum">
              <a:rPr lang="es-ES"/>
              <a:pPr>
                <a:defRPr/>
              </a:pPr>
              <a:t>12</a:t>
            </a:fld>
            <a:endParaRPr lang="es-ES" dirty="0"/>
          </a:p>
        </p:txBody>
      </p:sp>
      <p:sp>
        <p:nvSpPr>
          <p:cNvPr id="14340" name="10 Marcador de contenido"/>
          <p:cNvSpPr>
            <a:spLocks noGrp="1"/>
          </p:cNvSpPr>
          <p:nvPr>
            <p:ph idx="1"/>
          </p:nvPr>
        </p:nvSpPr>
        <p:spPr>
          <a:xfrm>
            <a:off x="214313" y="1214438"/>
            <a:ext cx="8686800" cy="642937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es-ES_tradnl" dirty="0"/>
              <a:t>EL MAPA TOPOGRÁFICO: PERFIL</a:t>
            </a:r>
          </a:p>
          <a:p>
            <a:pPr>
              <a:buFont typeface="Wingdings 2" pitchFamily="18" charset="2"/>
              <a:buNone/>
            </a:pPr>
            <a:endParaRPr lang="es-ES" dirty="0"/>
          </a:p>
        </p:txBody>
      </p:sp>
      <p:pic>
        <p:nvPicPr>
          <p:cNvPr id="1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8447893" y="214290"/>
            <a:ext cx="696107" cy="696107"/>
          </a:xfr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3" name="1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928813" y="6357938"/>
            <a:ext cx="5253037" cy="288925"/>
          </a:xfrm>
        </p:spPr>
        <p:txBody>
          <a:bodyPr/>
          <a:lstStyle/>
          <a:p>
            <a:pPr>
              <a:defRPr/>
            </a:pPr>
            <a:r>
              <a:rPr lang="es-ES" dirty="0"/>
              <a:t>GEOLOGÍA II - Tutor: Emilio Fernández Vicioso - UNED Mérida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0" y="3714752"/>
            <a:ext cx="91440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/>
              <a:t>Sobre una hoja de papel milimetrado se trazan </a:t>
            </a:r>
            <a:r>
              <a:rPr lang="es-ES_tradnl" sz="2000" b="1" dirty="0">
                <a:solidFill>
                  <a:schemeClr val="accent1">
                    <a:lumMod val="75000"/>
                  </a:schemeClr>
                </a:solidFill>
              </a:rPr>
              <a:t>dos ejes cartesianos</a:t>
            </a:r>
            <a:r>
              <a:rPr lang="es-ES_tradnl" dirty="0"/>
              <a:t>. En el eje X se representarán las distancias y en el Y las alturas.</a:t>
            </a:r>
          </a:p>
          <a:p>
            <a:endParaRPr lang="es-ES_tradnl" dirty="0"/>
          </a:p>
          <a:p>
            <a:r>
              <a:rPr lang="es-ES_tradnl" dirty="0"/>
              <a:t>Se coloca la tira de papel de forma que el extremo izquierdo coincida con el origen de coordenadas de los ejes dibujados y </a:t>
            </a:r>
            <a:r>
              <a:rPr lang="es-ES_tradnl" sz="2000" b="1" dirty="0">
                <a:solidFill>
                  <a:schemeClr val="accent1">
                    <a:lumMod val="75000"/>
                  </a:schemeClr>
                </a:solidFill>
              </a:rPr>
              <a:t>se llevan los puntos de la tira al eje</a:t>
            </a:r>
            <a:r>
              <a:rPr lang="es-ES_tradnl" dirty="0"/>
              <a:t>.</a:t>
            </a:r>
          </a:p>
          <a:p>
            <a:endParaRPr lang="es-ES_tradnl" dirty="0"/>
          </a:p>
          <a:p>
            <a:r>
              <a:rPr lang="es-ES_tradnl" dirty="0"/>
              <a:t>Finalmente, cada punto se hace corresponder con su altura y se unen los puntos, obteniendo así el perfil buscado.</a:t>
            </a:r>
            <a:endParaRPr lang="es-E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1785926"/>
            <a:ext cx="2867018" cy="180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43240" y="1785926"/>
            <a:ext cx="2857493" cy="182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72198" y="1785926"/>
            <a:ext cx="2841443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iajes">
  <a:themeElements>
    <a:clrScheme name="Viajes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Viaj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Viajes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>
    <a:lnDef>
      <a:spPr>
        <a:ln w="22225">
          <a:solidFill>
            <a:srgbClr val="0070C0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Viajes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562</TotalTime>
  <Words>1038</Words>
  <Application>Microsoft Office PowerPoint</Application>
  <PresentationFormat>Presentación en pantalla (4:3)</PresentationFormat>
  <Paragraphs>95</Paragraphs>
  <Slides>12</Slides>
  <Notes>11</Notes>
  <HiddenSlides>0</HiddenSlides>
  <MMClips>1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Arial</vt:lpstr>
      <vt:lpstr>Calibri</vt:lpstr>
      <vt:lpstr>Franklin Gothic Book</vt:lpstr>
      <vt:lpstr>Franklin Gothic Medium</vt:lpstr>
      <vt:lpstr>Wingdings</vt:lpstr>
      <vt:lpstr>Wingdings 2</vt:lpstr>
      <vt:lpstr>Viajes</vt:lpstr>
      <vt:lpstr>INTERPRETACIÓN DE MAPAS TOPOGRÁFICOS Y GEOLÓGICOS</vt:lpstr>
      <vt:lpstr>INTERPRETACIÓN DE MAPAS TOPOGRÁFICOS Y GEOLÓGICOS</vt:lpstr>
      <vt:lpstr>INTERPRETACIÓN DE MAPAS TOPOGRÁFICOS Y GEOLÓGICOS</vt:lpstr>
      <vt:lpstr>INTERPRETACIÓN DE MAPAS TOPOGRÁFICOS Y GEOLÓGICOS</vt:lpstr>
      <vt:lpstr>INTERPRETACIÓN DE MAPAS TOPOGRÁFICOS Y GEOLÓGICOS</vt:lpstr>
      <vt:lpstr>INTERPRETACIÓN DE MAPAS TOPOGRÁFICOS Y GEOLÓGICOS</vt:lpstr>
      <vt:lpstr>INTERPRETACIÓN DE MAPAS TOPOGRÁFICOS Y GEOLÓGICOS</vt:lpstr>
      <vt:lpstr>INTERPRETACIÓN DE MAPAS TOPOGRÁFICOS Y GEOLÓGICOS</vt:lpstr>
      <vt:lpstr>INTERPRETACIÓN DE MAPAS TOPOGRÁFICOS Y GEOLÓGICOS</vt:lpstr>
      <vt:lpstr>INTERPRETACIÓN DE MAPAS TOPOGRÁFICOS Y GEOLÓGICOS</vt:lpstr>
      <vt:lpstr>INTERPRETACIÓN DE MAPAS TOPOGRÁFICOS Y GEOLÓGICOS</vt:lpstr>
      <vt:lpstr>INTERPRETACIÓN DE MAPAS TOPOGRÁFICOS Y GEOLÓGICOS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INTERPRETACIÓN DE MAPAS TOPOGRÁFICOS Y GEOLÓGICOS</dc:title>
  <dc:creator>EFV</dc:creator>
  <cp:lastModifiedBy>Emilio Fernández Vicioso</cp:lastModifiedBy>
  <cp:revision>65</cp:revision>
  <dcterms:created xsi:type="dcterms:W3CDTF">2010-04-02T10:09:54Z</dcterms:created>
  <dcterms:modified xsi:type="dcterms:W3CDTF">2021-05-16T17:05:51Z</dcterms:modified>
</cp:coreProperties>
</file>